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</p:sldMasterIdLst>
  <p:notesMasterIdLst>
    <p:notesMasterId r:id="rId18"/>
  </p:notesMasterIdLst>
  <p:sldIdLst>
    <p:sldId id="256" r:id="rId3"/>
    <p:sldId id="257" r:id="rId4"/>
    <p:sldId id="258" r:id="rId5"/>
    <p:sldId id="260" r:id="rId6"/>
    <p:sldId id="269" r:id="rId7"/>
    <p:sldId id="263" r:id="rId8"/>
    <p:sldId id="261" r:id="rId9"/>
    <p:sldId id="264" r:id="rId10"/>
    <p:sldId id="262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D8CAE668-B7C2-C1D3-11EC-83281F4D1E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53AA207-5059-70AA-2AAA-ACFCD3EAD4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3648CFAE-D7ED-DE86-19B4-07373B290A5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FDBAF26E-D3E0-8E24-E5A1-94335FABCA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AF408295-5F0B-C79E-2756-8C4E14AB9A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0888FAB5-970C-67C9-7329-EBB600178E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4F753B-8781-456B-9061-56B0F53BA5F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7E22FB-53A9-505E-9BD4-EAD6837256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3BD35-1614-426C-8332-B5584B30B1E4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AEA29A70-63AB-8298-F198-57CD7C73C4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891F001-5E8D-E460-7079-338BD880B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7FA2CFE-5CC9-B5BD-727B-0020ECE5A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6CAB0-6539-4227-8022-F0D46B3A2FE3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96935B0E-A00B-814E-DE11-6ED8D6376F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314CFD5-4EAB-ACFA-F799-A9CD41F0C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42BBB9-BC31-CDC6-1297-85C4D4D2B2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AE750-4659-4E0E-925A-BBA5D4EADA1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B53DF9A4-4C65-D5EB-0142-8469348379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B9828847-AF5A-EF4F-BC46-2B4625CCC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983BB9-7592-8D71-C5DF-A0DA7AFF4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9C6EA-4471-4BFB-89AE-0C02050E36F9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E67514AC-2293-79BA-51EB-D63991623E6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18F93B99-FE79-3573-877C-310BC6844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D1AB7C-2605-2493-ADC9-E1C92E738F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30E3D-59F8-4246-ABAE-A60B2521F8C9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C47E7C71-4094-6A4F-CCBF-2A2B1222EC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B0BB0A3C-9342-460C-361B-ED58D48C3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67219D-6999-B70A-98B5-9DC8436C3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023F4-7093-43E4-B4FC-3FF36A487A3C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8581C11B-DA05-4078-97E5-4D1A1FC60F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797AE05-7319-A3F5-3CED-8B627A551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3E82CE-1CE7-8ABF-FBEE-4F489DFB3D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67F3E-7142-4868-B82B-C11F6D76F527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FF7E91A2-26D2-A96E-D658-1E8EE2A510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4D9B28C-CA34-6DEF-9F34-117A53A9F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EDEF0B-22DE-26DA-C4CB-1579E68F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8A4EC-8BF3-46BF-B1CB-A22FB8596310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9184E821-158F-AB00-4C80-B7EAE102AC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54E995A8-6101-B338-8205-7AE7A2A34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B706FF-8D4E-D8E3-FE78-6EBA56C52B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D4B65-B19C-4715-B122-33B4D9B575A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9CF71E6A-8BB4-739E-13F4-5E3D7495B7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332CD92-6204-0743-A586-4E7CA1D71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F80F87-CE8F-34D5-1126-142D409CF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8E3F2-9156-4001-97FD-7F531BB0E79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0F261624-F5BD-5F66-FAF8-1DA754C4B4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C2D378B0-3C3D-DD0E-1D18-16709F688A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D9F2F0-5A83-B25C-9697-52CBA32253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4590D-BFEB-4294-A606-531B06D1C1B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80E9BE5C-4CC7-CE96-DB77-061FD95A20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CF99DA0-DE25-7A64-F3FC-6FC68A25D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06726A-9ECC-EF9C-D339-0B3A3DE74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119B6-5521-4088-B3A1-73CFE2916CC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373B5AD5-A2B6-6A56-4082-FB318FB6CE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DA87418-4D94-00F7-9D0B-6D48278CF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3AC750-C55A-C895-8AB0-66F8F10235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DF4CC-80D0-4F3D-98A7-DBB71477D4D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797B3AAF-16F1-BA39-7DF0-31268B867E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828A710-67D1-C4D1-2F5B-D79E11F74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ED0D12F-2C14-7937-85DF-BDB7AAA6B9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678A9-1F72-432E-9B92-DF3425A0B6E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3D647FC7-BDDB-FC09-7BE8-00D0CF2931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822EE9-A597-643E-0748-32A591C9D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C97ECA-1BC6-8FDF-1E76-3E0AD798CE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936B5-A1C8-41BB-8DC8-733B1097B87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5125546F-553B-8C89-F189-A5BBBA31EC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41C424B4-A32A-D4BE-7C94-31A3BA188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F2FCE45-C219-1638-5F89-534F96500F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798D7E5-249B-D788-5E53-386112F8E6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96B8712-6D02-8819-6B2F-0FA396E65C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09A6A874-EE1A-F49F-32C2-0EF906E2C4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5C4439-1403-4676-8CD3-EA3BD0D6364F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22534" name="Group 6">
            <a:extLst>
              <a:ext uri="{FF2B5EF4-FFF2-40B4-BE49-F238E27FC236}">
                <a16:creationId xmlns:a16="http://schemas.microsoft.com/office/drawing/2014/main" id="{ECB2F587-D430-7F88-F128-601A79083FB3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2535" name="Oval 7">
              <a:extLst>
                <a:ext uri="{FF2B5EF4-FFF2-40B4-BE49-F238E27FC236}">
                  <a16:creationId xmlns:a16="http://schemas.microsoft.com/office/drawing/2014/main" id="{EFF32051-7C06-BB67-7E48-966D5B37D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2536" name="Rectangle 8">
              <a:extLst>
                <a:ext uri="{FF2B5EF4-FFF2-40B4-BE49-F238E27FC236}">
                  <a16:creationId xmlns:a16="http://schemas.microsoft.com/office/drawing/2014/main" id="{FFD96114-ECDE-2CD2-79D4-6E9BF9BEB0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2537" name="Rectangle 9">
              <a:extLst>
                <a:ext uri="{FF2B5EF4-FFF2-40B4-BE49-F238E27FC236}">
                  <a16:creationId xmlns:a16="http://schemas.microsoft.com/office/drawing/2014/main" id="{1CD79792-A73D-7F75-8D85-624386D01D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2538" name="Freeform 10">
              <a:extLst>
                <a:ext uri="{FF2B5EF4-FFF2-40B4-BE49-F238E27FC236}">
                  <a16:creationId xmlns:a16="http://schemas.microsoft.com/office/drawing/2014/main" id="{CAAF5CE9-5769-8781-D39A-79AD35505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39" name="Freeform 11">
              <a:extLst>
                <a:ext uri="{FF2B5EF4-FFF2-40B4-BE49-F238E27FC236}">
                  <a16:creationId xmlns:a16="http://schemas.microsoft.com/office/drawing/2014/main" id="{FBB96716-1A19-D4B4-70C9-F3DDEF22C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8365F8D6-A1E8-2A7C-7EE4-F6D80B454E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8EB8D-F6C6-1D7E-500D-94E639FE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4F29C-293A-6C3B-AC3E-907EC944B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04A8B-A5AC-06F0-45A7-10FDDCAF6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03B8E-7FEE-FABE-2DCB-EF5A65D83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6D8F7-244F-F90C-EE16-118EA0A1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0B549-538C-4C03-BD99-A9B1CBB751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89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F6D32-90C1-4F70-ECC0-14E31F6E6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9F6D4-A52E-23DD-EFE4-A60D6230E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628EB-D22E-9268-1D6D-D332E06D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C0B6B-F3F0-9A01-2313-BDE4CE12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71EF2-24E8-6C19-703E-E5D27E43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5AD78-630A-4EF1-9EA3-32D1D70C41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911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5A1C-A362-C728-F7B1-5CED02D4D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A6E03-56DC-6140-C3CB-BF7EBA31A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5F402-52E9-9286-1F9A-1A6C32EA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E9FA2-CAD2-74F6-8426-706028266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96775-8579-27F9-D06B-E1C266248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54F0A-9F18-4BB4-95B6-EB204C94E1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1525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B6C76-A7F9-DA17-0038-1C5DF8DF5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1380F-C9DE-F198-1405-404BC4E96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24190-0E6D-A90B-CAF8-F87D14491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72B8D-B438-6C7D-59F2-4BFB4A84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60E87-CC68-07EC-BC9A-38F95776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52B02-9722-4012-B5E4-DB1752B6D3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9521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53AA-2AAD-5208-3718-1FF7FC992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EC067-DCB9-DC0F-A01C-292EF6692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861AF-5A62-8089-6601-4BD236E7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DDC13-80C1-B36D-908D-41D24B263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36C85-6EFD-7B49-1C2B-66190BD1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EA041-7A48-4184-8902-9C51008F82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646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B693-E45C-EAEA-C5E6-292FC0E3E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E9A5F-4230-D4E7-CA59-2BF38427B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218FB-DC78-0788-C4A4-268196A91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02FC5-D4A0-64ED-9701-CE799A28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A9F1F-4937-DC8D-76C2-D96892806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4AEFB-4F0B-A377-FB45-9A75C37A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16941-56B6-4668-A299-3DA648E86E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504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BA10-2AD3-0D53-3EAC-0AEB4963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53B5E-B6E1-0151-4662-2A4D872FB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873A8-AF44-CAE9-28B0-CB507DF78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10D1B1-8A21-66A0-B53D-C3E6D89F3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CD4BA-95DD-4CE8-BAAF-D73E5A713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CEB94E-C473-F40A-BC9C-E0E9FED5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4A3A6D-1C9C-B283-B4AE-402A5A53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C678B8-842D-20D6-3C23-1B36E857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BFB7-ABF7-402D-A83F-5A7DFF9BC6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347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9271B-D3CC-19F4-6F13-3CB5124E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F667F-02CF-3297-1012-6179F10CB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04B22-CB9D-98F9-1881-E50A1825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DCF4D-BC42-8A66-E607-ED8FCCF8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957C3-70B4-4B13-A703-59418ECC5D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8748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661C5-6411-4FE1-61F5-E32694CF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1A88D7-4159-BEC8-B3A5-3CA19924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FF59E-B71D-B66B-6EB2-CDA4E425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04EB5-D0D0-4F69-9BF2-110C9176EF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3598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CDFA-2975-F47D-5017-461816540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DE675-7CAF-75D2-A6D9-8B804C29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CD762-CBD0-4C0D-E162-A2116C9AC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B4248-110B-C42E-3C96-3E1ADBAAE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A6A1D-6683-F447-7940-A285E164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F1E22-015C-D69A-0A00-4D7895E06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04866-E7E1-4957-B1B3-CD879C6134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7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E5FB-D152-F9AD-0B8C-4241705C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8A401-EA04-0F82-C103-AC390D384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C0245-7C97-4A32-968D-27232D5D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2014F-90E1-4F93-F501-C6CDC1A0C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32598-A3FD-7E0E-7B2C-4272277D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AAAA6-D7DC-4F96-B7C6-04788578ED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9496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247C-37FE-FBEA-A5B8-55E038E73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FBA25C-4278-72B8-439D-7AAB20BCF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01C8A-71EF-7D75-ADFB-227D8DCE1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397CF-8A9C-308D-54E7-78E18E6BB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A8515-1EC4-5DD0-BE40-891E91E3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FC25F-CAFF-0557-C92F-814EDD95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EE72E-BE66-4D3A-80A6-6607405F60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4618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042B9-BC07-509B-91A6-1C107C3BF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23794-30A2-CABE-641F-1738A3172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C189A-EE11-3CF6-D528-299744AD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4EDEA-7A1F-BC75-A85D-07AF8E59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7C544-B971-8514-ED55-BBB767F33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62C49-7378-43F9-8F12-784E6F0821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48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816B29-F571-3B61-F9E8-83942B202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E9492-FA4F-7040-697F-B1DC331E4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D5E01-4D94-BBB9-EC23-E95D761F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5D61-5D43-810B-8373-B9D9F8575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A3618-7667-89C4-2883-51EED8486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74564-C2F8-4D77-BF77-28DCDF68DA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9575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62D1-F985-BAD6-5C45-3AFC3581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E9DB52D-A244-A0A7-D335-0A94F661A5C0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467BD-8F6F-5097-68E9-3C0258D6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044C1-A51F-AC63-7A06-3CA52ED81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4D9BB-BC09-F01A-4860-42542177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FCBE93-3FAB-4DF4-A8E0-0A659EA7E8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45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BDB4-7762-4051-F2D9-F3BC89C6D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81018-95AC-F9D3-627C-D4B6A02D5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CE849-AAC9-0046-4C0E-0016665A2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38CC1-F017-1638-4464-20B9B648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CEF6A-DA1F-B117-525C-D183D645D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9B050-E1D4-447A-9945-BB110384A7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388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8BAAD-A647-0BAB-D134-9B4F162A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77B3A-31F1-4EB9-ED98-ACA0B34C7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849A-49F2-2783-11FE-233340461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9C4A0-8CEC-E2E1-65D2-16AC64F0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1A9A2-0325-8A63-9DDE-CE3138AED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79043-52F7-6D0C-7B30-D8D493EE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72D7A-864A-43DF-AAB3-BBF86DC6A7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344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F0589-4BBE-1572-1F27-6315AD732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CDD9A-682D-0DE2-2667-FB04FF519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10C99-78EF-8727-FDC7-2338DFD2C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19B36-D940-9201-E339-C542E5075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6E4D1-44E6-F075-79EB-DD5445111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0DA9B6-4D83-336E-3E60-4D7E441E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9C89E6-310B-CFA1-1A22-B01C866F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DD447C-1C5E-CD0D-9D3D-2D00F516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F7BF3-647E-4674-9C9F-7738E4CCDC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395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A6D58-8ABF-534D-BA4B-FC95805B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89F66-006A-ED6B-6D8D-CE868A1F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616A3-5A3E-456F-CA32-E0FD4359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5C147-7EC6-DE5A-D817-E86272B7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958E1-9F6F-4AE6-976D-44005C5312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638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68528-ED32-6684-8469-93F2AA3E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F999A-805F-DEC5-18D5-0EF2F31D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A4A3E-F39B-5E1A-CD66-0CE3559E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71E5-FBA0-405A-A4A9-AF0E906C06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94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9A465-DC00-FF56-57CA-4091617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84DFA-07B4-D092-1E34-398410C3A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6D1FD-52B6-EA01-4E9B-11F635DDA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F8215-A49F-40E5-98B0-7B316497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143CA-83D4-CB95-610C-D93BFA5E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56487-F36E-7E5D-20EB-37924817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31729-214E-467C-9B48-8C26451894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289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0A2E-D0E9-585C-E36C-AA72DE23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950DC-6998-1200-3644-C11B46499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C2D50-4A2D-BD1A-5EA7-0B2DADA13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3D8C4-FDC3-9F79-2641-6FEE20981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4001F-F101-D202-8CD5-6E76E71F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92205-5BE7-31F4-80BD-FAD9D9EF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91C82-AF1B-4B29-9049-DBF9D5C48B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29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39A5CC0-DFC8-6B27-CFCA-D361B8F1D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6BAA43A-E9C5-70EB-B628-B4AE74A18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777DF6F-D979-4C1C-91BB-8AF8EF94B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59423EA-6270-9273-AD2E-461AB696E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F7AAF320-29D9-B10C-5DA0-DECB325146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1239969B-632F-AA89-A35C-6B8043D582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49C89D2B-DA25-2141-F60D-2EF7D8A24D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4B90CC5-DDC2-47F4-BDF3-B87915861AF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3" name="Freeform 9">
            <a:extLst>
              <a:ext uri="{FF2B5EF4-FFF2-40B4-BE49-F238E27FC236}">
                <a16:creationId xmlns:a16="http://schemas.microsoft.com/office/drawing/2014/main" id="{7F89E5F8-23A8-5E8F-3FA3-2BB5E3C8E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Freeform 10">
            <a:extLst>
              <a:ext uri="{FF2B5EF4-FFF2-40B4-BE49-F238E27FC236}">
                <a16:creationId xmlns:a16="http://schemas.microsoft.com/office/drawing/2014/main" id="{BE16EB5F-7B59-541B-DC6B-8970DC060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150E184-FAAD-219F-888A-C713BE82B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DDA4FE1-DB60-F3CB-2416-65CFC972F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1D048362-D69A-2109-9199-9DA72ACECF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909E5C2F-420C-E5BB-9D41-98D79CA744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6ED67EA8-3C7D-E795-3873-9F3F65B6FC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E730FE-607D-4540-81C9-D355C418E68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CDB1689-8573-F567-3017-8B7F7A2002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3600">
                <a:latin typeface="Garamond" panose="02020404030301010803" pitchFamily="18" charset="0"/>
              </a:rPr>
              <a:t>Unit Two</a:t>
            </a:r>
            <a:br>
              <a:rPr lang="en-US" altLang="en-US" sz="3600">
                <a:latin typeface="Garamond" panose="02020404030301010803" pitchFamily="18" charset="0"/>
              </a:rPr>
            </a:br>
            <a:r>
              <a:rPr lang="en-US" altLang="en-US" sz="3600">
                <a:latin typeface="Garamond" panose="02020404030301010803" pitchFamily="18" charset="0"/>
              </a:rPr>
              <a:t>The French Revolution and Napoleon</a:t>
            </a:r>
            <a:endParaRPr lang="en-GB" altLang="en-US" sz="3600">
              <a:latin typeface="Garamond" panose="02020404030301010803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9DDD303-DDE4-764B-6986-0ECFDF922C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87675" y="4797425"/>
            <a:ext cx="5927725" cy="865188"/>
          </a:xfrm>
        </p:spPr>
        <p:txBody>
          <a:bodyPr/>
          <a:lstStyle/>
          <a:p>
            <a:pPr algn="ctr"/>
            <a:r>
              <a:rPr lang="en-US" altLang="en-US" sz="2800" b="1">
                <a:latin typeface="Garamond" panose="02020404030301010803" pitchFamily="18" charset="0"/>
              </a:rPr>
              <a:t>I. The French Monarchy in Crisis</a:t>
            </a:r>
          </a:p>
          <a:p>
            <a:pPr algn="ctr"/>
            <a:endParaRPr lang="en-GB" altLang="en-US" sz="2800">
              <a:latin typeface="Garamond" panose="02020404030301010803" pitchFamily="18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2BC4F01-4F71-1DC7-BFBA-DA0194F69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781300"/>
            <a:ext cx="166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 b="1">
                <a:latin typeface="Garamond" panose="02020404030301010803" pitchFamily="18" charset="0"/>
              </a:rPr>
              <a:t>1789 to 1815</a:t>
            </a:r>
            <a:endParaRPr lang="en-GB" altLang="en-US" sz="2400" b="1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DD4A79A7-97AE-80FF-6FC9-8421A43456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3600">
                <a:latin typeface="Garamond" panose="02020404030301010803" pitchFamily="18" charset="0"/>
              </a:rPr>
              <a:t>Unit Two</a:t>
            </a:r>
            <a:br>
              <a:rPr lang="en-US" altLang="en-US" sz="3600">
                <a:latin typeface="Garamond" panose="02020404030301010803" pitchFamily="18" charset="0"/>
              </a:rPr>
            </a:br>
            <a:r>
              <a:rPr lang="en-US" altLang="en-US" sz="3600">
                <a:latin typeface="Garamond" panose="02020404030301010803" pitchFamily="18" charset="0"/>
              </a:rPr>
              <a:t>The French Revolution and Napoleon</a:t>
            </a:r>
            <a:endParaRPr lang="en-GB" altLang="en-US" sz="3600">
              <a:latin typeface="Garamond" panose="02020404030301010803" pitchFamily="18" charset="0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477E562-7D14-5307-1BE5-A2565AE980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87675" y="4797425"/>
            <a:ext cx="5927725" cy="865188"/>
          </a:xfrm>
        </p:spPr>
        <p:txBody>
          <a:bodyPr/>
          <a:lstStyle/>
          <a:p>
            <a:pPr algn="ctr"/>
            <a:r>
              <a:rPr lang="en-US" altLang="en-US" sz="2800" b="1">
                <a:latin typeface="Garamond" panose="02020404030301010803" pitchFamily="18" charset="0"/>
              </a:rPr>
              <a:t>II. A Moderate Start to the Revolution</a:t>
            </a:r>
          </a:p>
          <a:p>
            <a:pPr algn="ctr"/>
            <a:endParaRPr lang="en-GB" altLang="en-US" sz="2800">
              <a:latin typeface="Garamond" panose="02020404030301010803" pitchFamily="18" charset="0"/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6595517E-B344-E023-A7B3-083C834EB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781300"/>
            <a:ext cx="166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 b="1">
                <a:latin typeface="Garamond" panose="02020404030301010803" pitchFamily="18" charset="0"/>
              </a:rPr>
              <a:t>1789 to 1815</a:t>
            </a:r>
            <a:endParaRPr lang="en-GB" altLang="en-US" sz="2400" b="1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A013CE0-31F7-A1FC-EEF0-034C264DA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anose="02020404030301010803" pitchFamily="18" charset="0"/>
              </a:rPr>
              <a:t>Define</a:t>
            </a:r>
            <a:endParaRPr lang="en-GB" altLang="en-US">
              <a:latin typeface="Garamond" panose="02020404030301010803" pitchFamily="18" charset="0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C832B0A-BBD5-ABB7-D9E7-1812E7F2C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Émigré</a:t>
            </a:r>
          </a:p>
          <a:p>
            <a:pPr lvl="1"/>
            <a:r>
              <a:rPr lang="en-US" altLang="en-US" sz="1800"/>
              <a:t>Person who flees his or her country for political reasons</a:t>
            </a:r>
          </a:p>
          <a:p>
            <a:r>
              <a:rPr lang="en-US" altLang="en-US" sz="2000"/>
              <a:t>Limited monarchy</a:t>
            </a:r>
          </a:p>
          <a:p>
            <a:pPr lvl="1"/>
            <a:r>
              <a:rPr lang="en-US" altLang="en-US" sz="1800"/>
              <a:t>Government in which a monarch’s powers are limited, usually by a constitution and a legislative body</a:t>
            </a:r>
          </a:p>
          <a:p>
            <a:r>
              <a:rPr lang="en-US" altLang="en-US" sz="2000"/>
              <a:t>Republic</a:t>
            </a:r>
          </a:p>
          <a:p>
            <a:pPr lvl="1"/>
            <a:r>
              <a:rPr lang="en-US" altLang="en-US" sz="1800"/>
              <a:t>System of government in which citizens who have the right to vote choose their leaders</a:t>
            </a:r>
          </a:p>
          <a:p>
            <a:r>
              <a:rPr lang="en-US" altLang="en-US" sz="2000"/>
              <a:t>Constitution</a:t>
            </a:r>
          </a:p>
          <a:p>
            <a:pPr lvl="1"/>
            <a:r>
              <a:rPr lang="en-US" altLang="en-US" sz="1800"/>
              <a:t>A body of fundamental principles according to which a state is governed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27BE06E5-2211-8480-5C61-88929C4F2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989138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89000" indent="-439738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73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45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17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8900" indent="-387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/>
              <a:t>Radical</a:t>
            </a:r>
          </a:p>
          <a:p>
            <a:pPr lvl="1"/>
            <a:r>
              <a:rPr lang="en-US" altLang="en-US" sz="1800"/>
              <a:t>Extreme</a:t>
            </a:r>
          </a:p>
          <a:p>
            <a:r>
              <a:rPr lang="en-US" altLang="en-US" sz="2000"/>
              <a:t>Moderate</a:t>
            </a:r>
          </a:p>
          <a:p>
            <a:pPr lvl="1"/>
            <a:r>
              <a:rPr lang="en-US" altLang="en-US" sz="1800"/>
              <a:t>Not extreme, mild</a:t>
            </a:r>
          </a:p>
          <a:p>
            <a:r>
              <a:rPr lang="en-US" altLang="en-US" sz="2000"/>
              <a:t>Liberty</a:t>
            </a:r>
          </a:p>
          <a:p>
            <a:pPr lvl="1"/>
            <a:r>
              <a:rPr lang="en-US" altLang="en-US" sz="1800"/>
              <a:t>Freedom, being free</a:t>
            </a:r>
          </a:p>
          <a:p>
            <a:r>
              <a:rPr lang="en-US" altLang="en-US" sz="2000"/>
              <a:t>Equality</a:t>
            </a:r>
          </a:p>
          <a:p>
            <a:pPr lvl="1"/>
            <a:r>
              <a:rPr lang="en-US" altLang="en-US" sz="1800"/>
              <a:t>Condition of being equal</a:t>
            </a:r>
          </a:p>
          <a:p>
            <a:r>
              <a:rPr lang="en-US" altLang="en-US" sz="2000"/>
              <a:t>Fraternity</a:t>
            </a:r>
          </a:p>
          <a:p>
            <a:pPr lvl="1"/>
            <a:r>
              <a:rPr lang="en-US" altLang="en-US" sz="1800"/>
              <a:t>Brotherly or like brothers</a:t>
            </a:r>
          </a:p>
          <a:p>
            <a:r>
              <a:rPr lang="en-US" altLang="en-US" sz="2000"/>
              <a:t>Reign</a:t>
            </a:r>
          </a:p>
          <a:p>
            <a:pPr lvl="1"/>
            <a:r>
              <a:rPr lang="en-US" altLang="en-US" sz="1800"/>
              <a:t>Rule; the rule of a monarchy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3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 tmFilter="0,0; .5, 1; 1, 1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9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10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1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 tmFilter="0,0; .5, 1; 1, 1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 tmFilter="0,0; .5, 1; 1, 1"/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1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2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2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2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 tmFilter="0,0; .5, 1; 1, 1"/>
                                        <p:tgtEl>
                                          <p:spTgt spid="522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522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500"/>
                                        <p:tgtEl>
                                          <p:spTgt spid="522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>
            <a:extLst>
              <a:ext uri="{FF2B5EF4-FFF2-40B4-BE49-F238E27FC236}">
                <a16:creationId xmlns:a16="http://schemas.microsoft.com/office/drawing/2014/main" id="{D3F9D4BA-ACBE-8372-818F-594798DC2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6979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>
                <a:latin typeface="Garamond" panose="02020404030301010803" pitchFamily="18" charset="0"/>
              </a:rPr>
              <a:t>Notes:  II.  A Moderate Start to the Revolution</a:t>
            </a:r>
            <a:endParaRPr lang="en-GB" altLang="en-US" sz="2400" b="1">
              <a:latin typeface="Garamond" panose="02020404030301010803" pitchFamily="18" charset="0"/>
            </a:endParaRPr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88485C12-77DA-3D5B-A903-5E67B420B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0"/>
            <a:ext cx="50403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cs typeface="Times New Roman" panose="02020603050405020304" pitchFamily="18" charset="0"/>
              </a:rPr>
              <a:t>C.  Reforms of the Assembly: 1789 August</a:t>
            </a:r>
            <a:endParaRPr lang="en-US" altLang="en-US" sz="140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uprisings forced action from the Assembly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Assembly made huge reforms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abolished most feudal customs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ended serfdom; ended tax exempt privilege of nobles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1300">
                <a:solidFill>
                  <a:srgbClr val="000000"/>
                </a:solidFill>
                <a:cs typeface="Times New Roman" panose="02020603050405020304" pitchFamily="18" charset="0"/>
              </a:rPr>
              <a:t>all male citizens eligible for government/church positions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adopted Declaration of the </a:t>
            </a:r>
            <a:r>
              <a:rPr lang="en-US" altLang="en-US" sz="1400" u="sng">
                <a:solidFill>
                  <a:srgbClr val="000000"/>
                </a:solidFill>
                <a:cs typeface="Times New Roman" panose="02020603050405020304" pitchFamily="18" charset="0"/>
              </a:rPr>
              <a:t>Rights of Man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democratic principles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equality for all citizens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protection of personal property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influenced by ideas of philosophes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religious reforms: 1789-90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freedom of worship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control of church given to the government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citizens could elect bishops/priests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selling of church lands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Constitution: 1791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France a </a:t>
            </a:r>
            <a:r>
              <a:rPr lang="en-US" altLang="en-US" sz="1400" u="sng">
                <a:solidFill>
                  <a:srgbClr val="000000"/>
                </a:solidFill>
                <a:cs typeface="Times New Roman" panose="02020603050405020304" pitchFamily="18" charset="0"/>
              </a:rPr>
              <a:t>limited monarchy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separation of powers: executive, legislative, judiciary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	- Montesquieu’s three branches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country divided into 83 regions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equal rights to all citizens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cs typeface="Times New Roman" panose="02020603050405020304" pitchFamily="18" charset="0"/>
              </a:rPr>
              <a:t>D.  Responses: 1791</a:t>
            </a:r>
            <a:endParaRPr lang="en-US" altLang="en-US" sz="140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many dissatisfied with constitution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some thought it went too far or not far enough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nobles fled France – </a:t>
            </a:r>
            <a:r>
              <a:rPr lang="en-US" altLang="en-US" sz="1400" u="sng">
                <a:solidFill>
                  <a:srgbClr val="000000"/>
                </a:solidFill>
                <a:cs typeface="Times New Roman" panose="02020603050405020304" pitchFamily="18" charset="0"/>
              </a:rPr>
              <a:t>émigrés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Royal family tried to flee but failed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kept under guard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300">
                <a:solidFill>
                  <a:srgbClr val="000000"/>
                </a:solidFill>
                <a:cs typeface="Times New Roman" panose="02020603050405020304" pitchFamily="18" charset="0"/>
              </a:rPr>
              <a:t>- demands for end of monarchy and establishment of a Republic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rise of radical parties and their representatives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1400" b="1">
                <a:solidFill>
                  <a:srgbClr val="000000"/>
                </a:solidFill>
                <a:cs typeface="Times New Roman" panose="02020603050405020304" pitchFamily="18" charset="0"/>
              </a:rPr>
              <a:t>Maximilian Robespierre</a:t>
            </a:r>
            <a:endParaRPr lang="en-GB" altLang="en-US" sz="1400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84BAF5B9-5D99-4F0A-972E-D73E14D81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250"/>
            <a:ext cx="4500563" cy="63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cs typeface="Times New Roman" panose="02020603050405020304" pitchFamily="18" charset="0"/>
              </a:rPr>
              <a:t>A.  Estates General to National Assembly: 1789 May-June</a:t>
            </a:r>
            <a:endParaRPr lang="en-US" altLang="en-US" sz="140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each estate elected deputies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- 3</a:t>
            </a:r>
            <a:r>
              <a:rPr lang="en-US" altLang="en-US" sz="1400" baseline="30000">
                <a:solidFill>
                  <a:srgbClr val="000000"/>
                </a:solidFill>
                <a:cs typeface="Times New Roman" panose="02020603050405020304" pitchFamily="18" charset="0"/>
              </a:rPr>
              <a:t>rd</a:t>
            </a: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 estate wanted all estates to meet together with equal votes for deputies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in the past, estates met separately; had one vote per estate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	- meant 1</a:t>
            </a:r>
            <a:r>
              <a:rPr lang="en-US" altLang="en-US" sz="1400" baseline="30000">
                <a:solidFill>
                  <a:srgbClr val="000000"/>
                </a:solidFill>
                <a:cs typeface="Times New Roman" panose="02020603050405020304" pitchFamily="18" charset="0"/>
              </a:rPr>
              <a:t>st</a:t>
            </a: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 and 2</a:t>
            </a:r>
            <a:r>
              <a:rPr lang="en-US" altLang="en-US" sz="1400" baseline="30000">
                <a:solidFill>
                  <a:srgbClr val="000000"/>
                </a:solidFill>
                <a:cs typeface="Times New Roman" panose="02020603050405020304" pitchFamily="18" charset="0"/>
              </a:rPr>
              <a:t>nd</a:t>
            </a: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 estates could outvote 3</a:t>
            </a:r>
            <a:r>
              <a:rPr lang="en-US" altLang="en-US" sz="1400" baseline="30000">
                <a:solidFill>
                  <a:srgbClr val="000000"/>
                </a:solidFill>
                <a:cs typeface="Times New Roman" panose="02020603050405020304" pitchFamily="18" charset="0"/>
              </a:rPr>
              <a:t>rd</a:t>
            </a:r>
            <a:endParaRPr lang="en-US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- 3</a:t>
            </a:r>
            <a:r>
              <a:rPr lang="en-US" altLang="en-US" sz="1400" baseline="30000">
                <a:solidFill>
                  <a:srgbClr val="000000"/>
                </a:solidFill>
                <a:cs typeface="Times New Roman" panose="02020603050405020304" pitchFamily="18" charset="0"/>
              </a:rPr>
              <a:t>rd</a:t>
            </a: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 estate hoped individual deputies from other estates would support them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King ordered estates to meet separately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- 3</a:t>
            </a:r>
            <a:r>
              <a:rPr lang="en-US" altLang="en-US" sz="1400" baseline="30000">
                <a:solidFill>
                  <a:srgbClr val="000000"/>
                </a:solidFill>
                <a:cs typeface="Times New Roman" panose="02020603050405020304" pitchFamily="18" charset="0"/>
              </a:rPr>
              <a:t>rd</a:t>
            </a: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 estate declared themselves the National Assembly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claimed the right to write a constitution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Tennis Court Oath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- 3</a:t>
            </a:r>
            <a:r>
              <a:rPr lang="en-US" altLang="en-US" sz="1400" baseline="30000">
                <a:solidFill>
                  <a:srgbClr val="000000"/>
                </a:solidFill>
                <a:cs typeface="Times New Roman" panose="02020603050405020304" pitchFamily="18" charset="0"/>
              </a:rPr>
              <a:t>rd</a:t>
            </a: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 estate swore not to leave without a constitution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King gave in and estates met together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many division between and within the estates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>
                <a:solidFill>
                  <a:srgbClr val="FF0000"/>
                </a:solidFill>
                <a:cs typeface="Times New Roman" panose="02020603050405020304" pitchFamily="18" charset="0"/>
              </a:rPr>
              <a:t>B.  Popular Uprisings: 1789 July</a:t>
            </a:r>
            <a:endParaRPr lang="en-US" altLang="en-US" sz="140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peasants and workers in Paris wanted quick action from the Assembly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still faced inflation, unemployment, food shortages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King order troops to Paris; caused more unrest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July 14: Paris crowd stormed the Bastille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- peasants in the countryside turned on landlords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raided storehouses, destroyed tax records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cs typeface="Times New Roman" panose="02020603050405020304" pitchFamily="18" charset="0"/>
              </a:rPr>
              <a:t>	- conducting own revolution</a:t>
            </a:r>
            <a:endParaRPr lang="en-GB" altLang="en-US" sz="1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3" grpId="1"/>
      <p:bldP spid="53255" grpId="0"/>
      <p:bldP spid="532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C3DDB0BC-80DB-6652-9968-34D4D0D00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5225" y="274638"/>
            <a:ext cx="7521575" cy="1006475"/>
          </a:xfrm>
        </p:spPr>
        <p:txBody>
          <a:bodyPr/>
          <a:lstStyle/>
          <a:p>
            <a:r>
              <a:rPr lang="en-US" altLang="en-US">
                <a:latin typeface="Garamond" panose="02020404030301010803" pitchFamily="18" charset="0"/>
              </a:rPr>
              <a:t>Section Review: page 30</a:t>
            </a:r>
            <a:endParaRPr lang="en-GB" altLang="en-US">
              <a:latin typeface="Garamond" panose="02020404030301010803" pitchFamily="18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0204466-26C6-BD92-5580-CCBAB9C43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Garamond" panose="02020404030301010803" pitchFamily="18" charset="0"/>
              </a:rPr>
              <a:t>1</a:t>
            </a:r>
            <a:r>
              <a:rPr lang="en-US" altLang="en-US" sz="2400">
                <a:latin typeface="Garamond" panose="02020404030301010803" pitchFamily="18" charset="0"/>
              </a:rPr>
              <a:t>. Identify: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Garamond" panose="02020404030301010803" pitchFamily="18" charset="0"/>
              </a:rPr>
              <a:t>	</a:t>
            </a:r>
            <a:r>
              <a:rPr lang="en-US" altLang="en-US" sz="2000" b="1">
                <a:latin typeface="Garamond" panose="02020404030301010803" pitchFamily="18" charset="0"/>
              </a:rPr>
              <a:t>Tennis Court Oath:</a:t>
            </a:r>
            <a:r>
              <a:rPr lang="en-US" altLang="en-US" sz="2000"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Garamond" panose="02020404030301010803" pitchFamily="18" charset="0"/>
              </a:rPr>
              <a:t>	delegates of the Third Estate and some nobles and clergy swore an oath not to disband until they had a constitution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Garamond" panose="02020404030301010803" pitchFamily="18" charset="0"/>
              </a:rPr>
              <a:t>	National Assembly: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Garamond" panose="02020404030301010803" pitchFamily="18" charset="0"/>
              </a:rPr>
              <a:t>	the Third Estate declared itself this in order to write a constitution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Garamond" panose="02020404030301010803" pitchFamily="18" charset="0"/>
              </a:rPr>
              <a:t>	</a:t>
            </a:r>
            <a:r>
              <a:rPr lang="en-US" altLang="en-US" sz="2000" b="1">
                <a:latin typeface="Garamond" panose="02020404030301010803" pitchFamily="18" charset="0"/>
              </a:rPr>
              <a:t>Declaration of the Rights of Man:</a:t>
            </a:r>
            <a:r>
              <a:rPr lang="en-US" altLang="en-US" sz="2000"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Garamond" panose="02020404030301010803" pitchFamily="18" charset="0"/>
              </a:rPr>
              <a:t>	adopted by the National Assembly – stated the democratic principles that would define the French government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Garamond" panose="02020404030301010803" pitchFamily="18" charset="0"/>
              </a:rPr>
              <a:t>	Civil Constitution of the Clergy:</a:t>
            </a:r>
            <a:r>
              <a:rPr lang="en-US" altLang="en-US" sz="2000">
                <a:latin typeface="Garamond" panose="02020404030301010803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Garamond" panose="02020404030301010803" pitchFamily="18" charset="0"/>
              </a:rPr>
              <a:t>	1790, gave the government control of the church and allowed citizens to elect bishops and priests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="1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Garamond" panose="02020404030301010803" pitchFamily="18" charset="0"/>
              </a:rPr>
              <a:t>3.</a:t>
            </a:r>
            <a:r>
              <a:rPr lang="en-US" altLang="en-US" sz="2400">
                <a:latin typeface="Garamond" panose="02020404030301010803" pitchFamily="18" charset="0"/>
              </a:rPr>
              <a:t>  Why did the Third Estate want the Estates General to meet as a single body?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Garamond" panose="02020404030301010803" pitchFamily="18" charset="0"/>
              </a:rPr>
              <a:t>		</a:t>
            </a:r>
            <a:r>
              <a:rPr lang="en-US" altLang="en-US" sz="2000" b="1">
                <a:latin typeface="Garamond" panose="02020404030301010803" pitchFamily="18" charset="0"/>
              </a:rPr>
              <a:t>To avoid being outvoted by the First and Second Estates.  If each delegate had a vote then the 3</a:t>
            </a:r>
            <a:r>
              <a:rPr lang="en-US" altLang="en-US" sz="2000" b="1" baseline="30000">
                <a:latin typeface="Garamond" panose="02020404030301010803" pitchFamily="18" charset="0"/>
              </a:rPr>
              <a:t>rd</a:t>
            </a:r>
            <a:r>
              <a:rPr lang="en-US" altLang="en-US" sz="2000" b="1">
                <a:latin typeface="Garamond" panose="02020404030301010803" pitchFamily="18" charset="0"/>
              </a:rPr>
              <a:t> Estate, with help from sympathizers from the 1</a:t>
            </a:r>
            <a:r>
              <a:rPr lang="en-US" altLang="en-US" sz="2000" b="1" baseline="30000">
                <a:latin typeface="Garamond" panose="02020404030301010803" pitchFamily="18" charset="0"/>
              </a:rPr>
              <a:t>st</a:t>
            </a:r>
            <a:r>
              <a:rPr lang="en-US" altLang="en-US" sz="2000" b="1">
                <a:latin typeface="Garamond" panose="02020404030301010803" pitchFamily="18" charset="0"/>
              </a:rPr>
              <a:t> and 2</a:t>
            </a:r>
            <a:r>
              <a:rPr lang="en-US" altLang="en-US" sz="2000" b="1" baseline="30000">
                <a:latin typeface="Garamond" panose="02020404030301010803" pitchFamily="18" charset="0"/>
              </a:rPr>
              <a:t>nd</a:t>
            </a:r>
            <a:r>
              <a:rPr lang="en-US" altLang="en-US" sz="2000" b="1">
                <a:latin typeface="Garamond" panose="02020404030301010803" pitchFamily="18" charset="0"/>
              </a:rPr>
              <a:t>, could win a majority.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343709A-0C31-B1A2-ACB2-59B96C2C4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765175"/>
            <a:ext cx="9144000" cy="765175"/>
          </a:xfrm>
        </p:spPr>
        <p:txBody>
          <a:bodyPr/>
          <a:lstStyle/>
          <a:p>
            <a:r>
              <a:rPr lang="en-US" altLang="en-US" sz="2800" b="1">
                <a:latin typeface="Garamond" panose="02020404030301010803" pitchFamily="18" charset="0"/>
              </a:rPr>
              <a:t>What significance did the main events play during the course of the French Revolution?</a:t>
            </a:r>
            <a:endParaRPr lang="en-GB" altLang="en-US" sz="2800" b="1">
              <a:latin typeface="Garamond" panose="02020404030301010803" pitchFamily="18" charset="0"/>
            </a:endParaRPr>
          </a:p>
        </p:txBody>
      </p:sp>
      <p:graphicFrame>
        <p:nvGraphicFramePr>
          <p:cNvPr id="64558" name="Group 46">
            <a:extLst>
              <a:ext uri="{FF2B5EF4-FFF2-40B4-BE49-F238E27FC236}">
                <a16:creationId xmlns:a16="http://schemas.microsoft.com/office/drawing/2014/main" id="{075B6E0A-E1BC-CEE2-8A47-3D6DD4936D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1992338936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392187663"/>
                    </a:ext>
                  </a:extLst>
                </a:gridCol>
              </a:tblGrid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Main Event</a:t>
                      </a:r>
                      <a:endParaRPr kumimoji="0" lang="en-GB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Significance</a:t>
                      </a:r>
                      <a:endParaRPr kumimoji="0" lang="en-GB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9183741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A. 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142178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B.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9530204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C. 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92560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D. 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7025084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E. 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274971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F. 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7520821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G. 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928690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H. 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405264"/>
                  </a:ext>
                </a:extLst>
              </a:tr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I. 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654943"/>
                  </a:ext>
                </a:extLst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cs typeface="Arial" panose="020B0604020202020204" pitchFamily="34" charset="0"/>
                        </a:rPr>
                        <a:t>J. 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38027"/>
                  </a:ext>
                </a:extLst>
              </a:tr>
            </a:tbl>
          </a:graphicData>
        </a:graphic>
      </p:graphicFrame>
      <p:sp>
        <p:nvSpPr>
          <p:cNvPr id="64559" name="Text Box 47">
            <a:extLst>
              <a:ext uri="{FF2B5EF4-FFF2-40B4-BE49-F238E27FC236}">
                <a16:creationId xmlns:a16="http://schemas.microsoft.com/office/drawing/2014/main" id="{26EC1738-53AE-614C-82C5-EADDB82F4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20713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Estates General Summoned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0" name="Text Box 48">
            <a:extLst>
              <a:ext uri="{FF2B5EF4-FFF2-40B4-BE49-F238E27FC236}">
                <a16:creationId xmlns:a16="http://schemas.microsoft.com/office/drawing/2014/main" id="{E4E8C1AF-FA53-E542-E89E-8A10050A3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268413"/>
            <a:ext cx="36734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Third Estate declares itself the National Assembly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1" name="Text Box 49">
            <a:extLst>
              <a:ext uri="{FF2B5EF4-FFF2-40B4-BE49-F238E27FC236}">
                <a16:creationId xmlns:a16="http://schemas.microsoft.com/office/drawing/2014/main" id="{9EF9E8D9-1686-658F-7B4F-8ACE7BC97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844675"/>
            <a:ext cx="36734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Popular uprisings (Paris and peasant revolts)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2" name="Text Box 50">
            <a:extLst>
              <a:ext uri="{FF2B5EF4-FFF2-40B4-BE49-F238E27FC236}">
                <a16:creationId xmlns:a16="http://schemas.microsoft.com/office/drawing/2014/main" id="{696955F0-DAF7-FAA7-DC03-01F0ED06D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492375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Reforms of the National Assembly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3" name="Text Box 51">
            <a:extLst>
              <a:ext uri="{FF2B5EF4-FFF2-40B4-BE49-F238E27FC236}">
                <a16:creationId xmlns:a16="http://schemas.microsoft.com/office/drawing/2014/main" id="{CF186A05-FC72-141A-B30D-3DA699D0C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141663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The Constitution of 1791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4" name="Text Box 52">
            <a:extLst>
              <a:ext uri="{FF2B5EF4-FFF2-40B4-BE49-F238E27FC236}">
                <a16:creationId xmlns:a16="http://schemas.microsoft.com/office/drawing/2014/main" id="{C27AC4EC-475D-8053-8CE0-7B6F7D8FE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7163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Responses to the Constitution of 1791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5" name="Text Box 53">
            <a:extLst>
              <a:ext uri="{FF2B5EF4-FFF2-40B4-BE49-F238E27FC236}">
                <a16:creationId xmlns:a16="http://schemas.microsoft.com/office/drawing/2014/main" id="{1AB4F134-ECD1-42E8-1083-9A1532E26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365625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France at war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6" name="Text Box 54">
            <a:extLst>
              <a:ext uri="{FF2B5EF4-FFF2-40B4-BE49-F238E27FC236}">
                <a16:creationId xmlns:a16="http://schemas.microsoft.com/office/drawing/2014/main" id="{9A7F6D4F-1C35-80DF-DFDC-BC7C58EA1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013325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National Convention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7" name="Text Box 55">
            <a:extLst>
              <a:ext uri="{FF2B5EF4-FFF2-40B4-BE49-F238E27FC236}">
                <a16:creationId xmlns:a16="http://schemas.microsoft.com/office/drawing/2014/main" id="{BBF9480A-B5ED-EDBE-772A-255161AE3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58958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Attacks on the Revolution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8" name="Text Box 56">
            <a:extLst>
              <a:ext uri="{FF2B5EF4-FFF2-40B4-BE49-F238E27FC236}">
                <a16:creationId xmlns:a16="http://schemas.microsoft.com/office/drawing/2014/main" id="{EA1C2360-EAB4-DEA3-5A02-6B1B756FC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23728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latin typeface="Garamond" panose="02020404030301010803" pitchFamily="18" charset="0"/>
              </a:rPr>
              <a:t>Reign of Terror</a:t>
            </a:r>
            <a:endParaRPr lang="en-GB" altLang="en-US" sz="1600" b="1">
              <a:latin typeface="Garamond" panose="02020404030301010803" pitchFamily="18" charset="0"/>
            </a:endParaRPr>
          </a:p>
        </p:txBody>
      </p:sp>
      <p:sp>
        <p:nvSpPr>
          <p:cNvPr id="64569" name="Text Box 57">
            <a:extLst>
              <a:ext uri="{FF2B5EF4-FFF2-40B4-BE49-F238E27FC236}">
                <a16:creationId xmlns:a16="http://schemas.microsoft.com/office/drawing/2014/main" id="{F189EE6A-9A38-8AAA-F6B6-51CD94B03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20713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  <p:sp>
        <p:nvSpPr>
          <p:cNvPr id="64570" name="Text Box 58">
            <a:extLst>
              <a:ext uri="{FF2B5EF4-FFF2-40B4-BE49-F238E27FC236}">
                <a16:creationId xmlns:a16="http://schemas.microsoft.com/office/drawing/2014/main" id="{16D6E1E2-BEAF-629C-E2E3-F11B990C6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268413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  <p:sp>
        <p:nvSpPr>
          <p:cNvPr id="64571" name="Text Box 59">
            <a:extLst>
              <a:ext uri="{FF2B5EF4-FFF2-40B4-BE49-F238E27FC236}">
                <a16:creationId xmlns:a16="http://schemas.microsoft.com/office/drawing/2014/main" id="{6D3629A3-4BED-FD6F-CA96-66F55FF9C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844675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  <p:sp>
        <p:nvSpPr>
          <p:cNvPr id="64572" name="Text Box 60">
            <a:extLst>
              <a:ext uri="{FF2B5EF4-FFF2-40B4-BE49-F238E27FC236}">
                <a16:creationId xmlns:a16="http://schemas.microsoft.com/office/drawing/2014/main" id="{277705FC-A1D8-8B49-1C6B-EC636172E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  <p:sp>
        <p:nvSpPr>
          <p:cNvPr id="64573" name="Text Box 61">
            <a:extLst>
              <a:ext uri="{FF2B5EF4-FFF2-40B4-BE49-F238E27FC236}">
                <a16:creationId xmlns:a16="http://schemas.microsoft.com/office/drawing/2014/main" id="{6E9EB874-3E40-FF22-E13A-72725B6E3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41663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  <p:sp>
        <p:nvSpPr>
          <p:cNvPr id="64574" name="Text Box 62">
            <a:extLst>
              <a:ext uri="{FF2B5EF4-FFF2-40B4-BE49-F238E27FC236}">
                <a16:creationId xmlns:a16="http://schemas.microsoft.com/office/drawing/2014/main" id="{8AE14444-01D7-76F9-2EEB-A0542FC91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163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  <p:sp>
        <p:nvSpPr>
          <p:cNvPr id="64575" name="Text Box 63">
            <a:extLst>
              <a:ext uri="{FF2B5EF4-FFF2-40B4-BE49-F238E27FC236}">
                <a16:creationId xmlns:a16="http://schemas.microsoft.com/office/drawing/2014/main" id="{2779AF88-7BCD-412A-1B8A-C4C7AF974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365625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  <p:sp>
        <p:nvSpPr>
          <p:cNvPr id="64576" name="Text Box 64">
            <a:extLst>
              <a:ext uri="{FF2B5EF4-FFF2-40B4-BE49-F238E27FC236}">
                <a16:creationId xmlns:a16="http://schemas.microsoft.com/office/drawing/2014/main" id="{CD48EF43-E5CE-2A5E-84D7-8E96658ED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013325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  <p:sp>
        <p:nvSpPr>
          <p:cNvPr id="64577" name="Text Box 65">
            <a:extLst>
              <a:ext uri="{FF2B5EF4-FFF2-40B4-BE49-F238E27FC236}">
                <a16:creationId xmlns:a16="http://schemas.microsoft.com/office/drawing/2014/main" id="{7470E474-0E03-D720-9CA6-35230508B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58958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  <p:sp>
        <p:nvSpPr>
          <p:cNvPr id="64578" name="Text Box 66">
            <a:extLst>
              <a:ext uri="{FF2B5EF4-FFF2-40B4-BE49-F238E27FC236}">
                <a16:creationId xmlns:a16="http://schemas.microsoft.com/office/drawing/2014/main" id="{7C263CF7-0D77-85E6-DE62-EEE9D9B0F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23728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latin typeface="Garamond" panose="02020404030301010803" pitchFamily="18" charset="0"/>
              </a:rPr>
              <a:t>- to gain support for economic reform</a:t>
            </a:r>
            <a:endParaRPr lang="en-GB" altLang="en-US" sz="160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C68D83EC-213B-5797-7268-6A46EDF5D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018D2F9-3663-DB4B-F543-07B0B2AB3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anose="02020404030301010803" pitchFamily="18" charset="0"/>
              </a:rPr>
              <a:t>Economy</a:t>
            </a:r>
            <a:endParaRPr lang="en-GB" altLang="en-US">
              <a:latin typeface="Garamond" panose="02020404030301010803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9A8C14D-413B-A8AC-0E47-DAE31A4E7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Garamond" panose="02020404030301010803" pitchFamily="18" charset="0"/>
              </a:rPr>
              <a:t>What is meant by a country’s economy?</a:t>
            </a:r>
          </a:p>
          <a:p>
            <a:r>
              <a:rPr lang="en-US" altLang="en-US">
                <a:latin typeface="Garamond" panose="02020404030301010803" pitchFamily="18" charset="0"/>
              </a:rPr>
              <a:t>What happens when a country’s economy is prospering?</a:t>
            </a:r>
          </a:p>
          <a:p>
            <a:r>
              <a:rPr lang="en-US" altLang="en-US">
                <a:latin typeface="Garamond" panose="02020404030301010803" pitchFamily="18" charset="0"/>
              </a:rPr>
              <a:t>Define: Economy</a:t>
            </a:r>
          </a:p>
          <a:p>
            <a:pPr lvl="1"/>
            <a:r>
              <a:rPr lang="en-US" altLang="en-US">
                <a:latin typeface="Garamond" panose="02020404030301010803" pitchFamily="18" charset="0"/>
              </a:rPr>
              <a:t>The production, distribution, and consumption of goods</a:t>
            </a:r>
            <a:endParaRPr lang="en-GB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>
            <a:extLst>
              <a:ext uri="{FF2B5EF4-FFF2-40B4-BE49-F238E27FC236}">
                <a16:creationId xmlns:a16="http://schemas.microsoft.com/office/drawing/2014/main" id="{833BAC36-5A58-6354-D6E4-2562701A90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anose="02020404030301010803" pitchFamily="18" charset="0"/>
              </a:rPr>
              <a:t>Economy</a:t>
            </a:r>
            <a:endParaRPr lang="en-GB" altLang="en-US">
              <a:latin typeface="Garamond" panose="02020404030301010803" pitchFamily="18" charset="0"/>
            </a:endParaRP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ABFD1798-D0D5-DA04-F18C-A4C3D60125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>
                <a:latin typeface="Garamond" panose="02020404030301010803" pitchFamily="18" charset="0"/>
              </a:rPr>
              <a:t>Goods</a:t>
            </a:r>
          </a:p>
          <a:p>
            <a:r>
              <a:rPr lang="en-US" altLang="en-US" sz="2800">
                <a:latin typeface="Garamond" panose="02020404030301010803" pitchFamily="18" charset="0"/>
              </a:rPr>
              <a:t>Production</a:t>
            </a:r>
          </a:p>
          <a:p>
            <a:r>
              <a:rPr lang="en-US" altLang="en-US" sz="2800">
                <a:latin typeface="Garamond" panose="02020404030301010803" pitchFamily="18" charset="0"/>
              </a:rPr>
              <a:t>Distribution</a:t>
            </a:r>
          </a:p>
          <a:p>
            <a:endParaRPr lang="en-US" altLang="en-US" sz="2800">
              <a:latin typeface="Garamond" panose="02020404030301010803" pitchFamily="18" charset="0"/>
            </a:endParaRPr>
          </a:p>
          <a:p>
            <a:endParaRPr lang="en-US" altLang="en-US" sz="2800">
              <a:latin typeface="Garamond" panose="02020404030301010803" pitchFamily="18" charset="0"/>
            </a:endParaRPr>
          </a:p>
          <a:p>
            <a:r>
              <a:rPr lang="en-US" altLang="en-US" sz="2800">
                <a:latin typeface="Garamond" panose="02020404030301010803" pitchFamily="18" charset="0"/>
              </a:rPr>
              <a:t>Consumption</a:t>
            </a:r>
            <a:endParaRPr lang="en-GB" altLang="en-US" sz="2800">
              <a:latin typeface="Garamond" panose="02020404030301010803" pitchFamily="18" charset="0"/>
            </a:endParaRP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D5A805E6-2CD7-1488-1064-B4A1E1A5CC6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>
                <a:latin typeface="Garamond" panose="02020404030301010803" pitchFamily="18" charset="0"/>
              </a:rPr>
              <a:t>Products</a:t>
            </a:r>
          </a:p>
          <a:p>
            <a:r>
              <a:rPr lang="en-US" altLang="en-US" sz="2800">
                <a:latin typeface="Garamond" panose="02020404030301010803" pitchFamily="18" charset="0"/>
              </a:rPr>
              <a:t>Making Something</a:t>
            </a:r>
          </a:p>
          <a:p>
            <a:r>
              <a:rPr lang="en-US" altLang="en-US" sz="2800">
                <a:latin typeface="Garamond" panose="02020404030301010803" pitchFamily="18" charset="0"/>
              </a:rPr>
              <a:t>Who receives the products and how much they receive</a:t>
            </a:r>
          </a:p>
          <a:p>
            <a:r>
              <a:rPr lang="en-US" altLang="en-US" sz="2800">
                <a:latin typeface="Garamond" panose="02020404030301010803" pitchFamily="18" charset="0"/>
              </a:rPr>
              <a:t>What kind of products are purchased</a:t>
            </a:r>
          </a:p>
          <a:p>
            <a:endParaRPr lang="en-GB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45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5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F7065463-CAE5-7D55-6449-9A2D52767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r>
              <a:rPr lang="en-US" altLang="en-US" sz="2400" b="1">
                <a:latin typeface="Garamond" panose="02020404030301010803" pitchFamily="18" charset="0"/>
              </a:rPr>
              <a:t>Notes: Unit Two</a:t>
            </a:r>
            <a:br>
              <a:rPr lang="en-US" altLang="en-US" sz="2400" b="1">
                <a:latin typeface="Garamond" panose="02020404030301010803" pitchFamily="18" charset="0"/>
              </a:rPr>
            </a:br>
            <a:r>
              <a:rPr lang="en-US" altLang="en-US" sz="2400" b="1">
                <a:latin typeface="Garamond" panose="02020404030301010803" pitchFamily="18" charset="0"/>
              </a:rPr>
              <a:t>The French Revolution and Napoleon</a:t>
            </a:r>
            <a:endParaRPr lang="en-GB" altLang="en-US" sz="2400" b="1">
              <a:latin typeface="Garamond" panose="02020404030301010803" pitchFamily="18" charset="0"/>
            </a:endParaRP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6AAEBC94-8673-E589-EA0E-4766FFF5CBD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25525"/>
            <a:ext cx="4211638" cy="58324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 u="sng"/>
              <a:t>I.  The French Monarchy in Crisis</a:t>
            </a:r>
            <a:endParaRPr lang="en-GB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</a:rPr>
              <a:t>A.  Overview of France: 1700’s</a:t>
            </a:r>
            <a:endParaRPr lang="en-GB" altLang="en-US" sz="16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- richest, most powerful nation in Europe</a:t>
            </a:r>
            <a:endParaRPr lang="en-GB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- strong army and navy</a:t>
            </a:r>
            <a:endParaRPr lang="en-GB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- philosophers led the Enlightenment</a:t>
            </a:r>
            <a:endParaRPr lang="en-GB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- influential in fashions, art and clothes</a:t>
            </a:r>
            <a:endParaRPr lang="en-GB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- but was suffering a growing economic crises made difficult by the traditional political/social system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cs typeface="Times New Roman" panose="02020603050405020304" pitchFamily="18" charset="0"/>
              </a:rPr>
              <a:t>B.  The Old Regime (Anciem Regime)</a:t>
            </a:r>
            <a:endParaRPr lang="en-US" altLang="en-US" sz="160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1600" b="1">
                <a:solidFill>
                  <a:srgbClr val="000000"/>
                </a:solidFill>
                <a:cs typeface="Times New Roman" panose="02020603050405020304" pitchFamily="18" charset="0"/>
              </a:rPr>
              <a:t>1.  Structure</a:t>
            </a:r>
            <a:endParaRPr lang="en-US" altLang="en-US" sz="16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Monarch has absolute power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centralized power in royal ‘bureaucracy’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work to preserve royal authority and social structure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people divided into three estates (classes)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first: clergy; second: nobility; third: commoners</a:t>
            </a: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endParaRPr lang="en-GB" altLang="en-US" sz="1600"/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24DD879E-7B16-48B6-952D-3E02C0FE606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981075"/>
            <a:ext cx="4859337" cy="60483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/>
              <a:t>	2.  Estates</a:t>
            </a: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</a:t>
            </a:r>
            <a:r>
              <a:rPr lang="en-US" altLang="en-US" sz="1600" b="1"/>
              <a:t>a.  First Estate: Clergy</a:t>
            </a:r>
            <a:r>
              <a:rPr lang="en-US" altLang="en-US" sz="16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noble and common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higher clergy lived in luxury and 	criticized by parish priests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ran churches/schools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kept birth/death records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cared for the poor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collected the tithe (a tax on income)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church owned huge amounts of land 	and paid no tax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</a:t>
            </a:r>
            <a:r>
              <a:rPr lang="en-US" altLang="en-US" sz="1600" b="1"/>
              <a:t>b.  Second Estate: Nobility</a:t>
            </a:r>
            <a:endParaRPr lang="en-US" altLang="en-US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less than 2% of population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great wealth and privileges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exempt from most taxes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rich or poor, most defended traditional 	privileges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made peasants pay feudal taxes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/>
              <a:t>		- sought to strengthen political power</a:t>
            </a:r>
            <a:endParaRPr lang="en-GB" altLang="en-US" sz="1600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4EDCE57C-6BD4-27A6-9AE5-E06A82BB7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5525"/>
            <a:ext cx="4211638" cy="542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Times New Roman" panose="02020603050405020304" pitchFamily="18" charset="0"/>
              </a:rPr>
              <a:t>	c.  Third Estate:  Commoners</a:t>
            </a:r>
            <a:endParaRPr lang="en-US" altLang="en-US" sz="16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- 98% of population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included the bourgeoisie (middle class), peasants, city workers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bourgeoisie resented the privileges of first/second estates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believed in equality and social justice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called for tax reform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peasants better off than elsewhere but not by much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no serfdom but still had old feudal dues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had to do unpaid service for landlords/monarch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heavy taxes, church tithe, rents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city workers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suffered from inflation because food prices rose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resented privileges of first/second estates</a:t>
            </a:r>
            <a:endParaRPr lang="en-GB" altLang="en-US" sz="16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3801" name="Picture 9">
            <a:extLst>
              <a:ext uri="{FF2B5EF4-FFF2-40B4-BE49-F238E27FC236}">
                <a16:creationId xmlns:a16="http://schemas.microsoft.com/office/drawing/2014/main" id="{764F8E23-91D1-3E2B-09A5-01CB26907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125538"/>
            <a:ext cx="4044950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7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37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37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37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7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37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37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37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37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37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37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37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37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337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337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9" dur="500"/>
                                        <p:tgtEl>
                                          <p:spTgt spid="337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2" dur="500"/>
                                        <p:tgtEl>
                                          <p:spTgt spid="337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5" dur="500"/>
                                        <p:tgtEl>
                                          <p:spTgt spid="337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33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37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337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337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337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337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337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337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337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337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337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337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1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4" dur="500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7" dur="500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0" dur="500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3" dur="500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6" dur="500"/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9" dur="500"/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2" dur="500"/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5" dur="500"/>
                                        <p:tgtEl>
                                          <p:spTgt spid="337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8" dur="500"/>
                                        <p:tgtEl>
                                          <p:spTgt spid="337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1" dur="500"/>
                                        <p:tgtEl>
                                          <p:spTgt spid="337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4" dur="500"/>
                                        <p:tgtEl>
                                          <p:spTgt spid="337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7" dur="500"/>
                                        <p:tgtEl>
                                          <p:spTgt spid="337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0" dur="500"/>
                                        <p:tgtEl>
                                          <p:spTgt spid="337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3" dur="500"/>
                                        <p:tgtEl>
                                          <p:spTgt spid="337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6" dur="500"/>
                                        <p:tgtEl>
                                          <p:spTgt spid="337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 build="p"/>
      <p:bldP spid="33797" grpId="1" build="p"/>
      <p:bldP spid="33798" grpId="0" build="p"/>
      <p:bldP spid="33798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>
            <a:extLst>
              <a:ext uri="{FF2B5EF4-FFF2-40B4-BE49-F238E27FC236}">
                <a16:creationId xmlns:a16="http://schemas.microsoft.com/office/drawing/2014/main" id="{7F526A8F-2BD0-0EB3-6C7A-B136658E6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Images</a:t>
            </a:r>
            <a:endParaRPr lang="en-GB" altLang="en-US"/>
          </a:p>
        </p:txBody>
      </p:sp>
      <p:pic>
        <p:nvPicPr>
          <p:cNvPr id="58375" name="Picture 7">
            <a:extLst>
              <a:ext uri="{FF2B5EF4-FFF2-40B4-BE49-F238E27FC236}">
                <a16:creationId xmlns:a16="http://schemas.microsoft.com/office/drawing/2014/main" id="{1B6C2575-E3AA-C752-41B7-B832E326D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4813"/>
            <a:ext cx="3522662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6" name="Picture 8">
            <a:extLst>
              <a:ext uri="{FF2B5EF4-FFF2-40B4-BE49-F238E27FC236}">
                <a16:creationId xmlns:a16="http://schemas.microsoft.com/office/drawing/2014/main" id="{8B4B2E77-EAC9-3FED-0BB7-7A34295FA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492375"/>
            <a:ext cx="2862263" cy="3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7" name="Picture 9">
            <a:extLst>
              <a:ext uri="{FF2B5EF4-FFF2-40B4-BE49-F238E27FC236}">
                <a16:creationId xmlns:a16="http://schemas.microsoft.com/office/drawing/2014/main" id="{3F9939A1-28E9-7758-703E-46BA54B29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3224213" cy="511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78E83DA-3423-7D0B-25A3-8125EE565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96838"/>
            <a:ext cx="6542087" cy="1244600"/>
          </a:xfrm>
        </p:spPr>
        <p:txBody>
          <a:bodyPr/>
          <a:lstStyle/>
          <a:p>
            <a:r>
              <a:rPr lang="en-US" altLang="en-US" sz="3600">
                <a:latin typeface="Garamond" panose="02020404030301010803" pitchFamily="18" charset="0"/>
              </a:rPr>
              <a:t>Section Review: page 26</a:t>
            </a:r>
            <a:endParaRPr lang="en-GB" altLang="en-US" sz="3600">
              <a:latin typeface="Garamond" panose="02020404030301010803" pitchFamily="18" charset="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6C05CFD-DA2B-DDE7-674D-FE827CCCB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876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Garamond" panose="02020404030301010803" pitchFamily="18" charset="0"/>
              </a:rPr>
              <a:t>2a</a:t>
            </a:r>
            <a:r>
              <a:rPr lang="en-US" altLang="en-US" sz="2000">
                <a:latin typeface="Garamond" panose="02020404030301010803" pitchFamily="18" charset="0"/>
              </a:rPr>
              <a:t>. What groups made up each of the three estates in France?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Garamond" panose="02020404030301010803" pitchFamily="18" charset="0"/>
              </a:rPr>
              <a:t>	</a:t>
            </a:r>
            <a:r>
              <a:rPr lang="en-US" altLang="en-US" sz="1800" b="1">
                <a:latin typeface="Garamond" panose="02020404030301010803" pitchFamily="18" charset="0"/>
              </a:rPr>
              <a:t>First Estate:</a:t>
            </a:r>
            <a:r>
              <a:rPr lang="en-US" altLang="en-US" sz="1800">
                <a:latin typeface="Garamond" panose="02020404030301010803" pitchFamily="18" charset="0"/>
              </a:rPr>
              <a:t> higher clergy, who were also nobles; parish priests, who were commoners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Garamond" panose="02020404030301010803" pitchFamily="18" charset="0"/>
              </a:rPr>
              <a:t>	</a:t>
            </a:r>
            <a:r>
              <a:rPr lang="en-US" altLang="en-US" sz="1800" b="1">
                <a:latin typeface="Garamond" panose="02020404030301010803" pitchFamily="18" charset="0"/>
              </a:rPr>
              <a:t>Second Estate:</a:t>
            </a:r>
            <a:r>
              <a:rPr lang="en-US" altLang="en-US" sz="1800">
                <a:latin typeface="Garamond" panose="02020404030301010803" pitchFamily="18" charset="0"/>
              </a:rPr>
              <a:t> nobility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Garamond" panose="02020404030301010803" pitchFamily="18" charset="0"/>
              </a:rPr>
              <a:t>	</a:t>
            </a:r>
            <a:r>
              <a:rPr lang="en-US" altLang="en-US" sz="1800" b="1">
                <a:latin typeface="Garamond" panose="02020404030301010803" pitchFamily="18" charset="0"/>
              </a:rPr>
              <a:t>Third Estate:</a:t>
            </a:r>
            <a:r>
              <a:rPr lang="en-US" altLang="en-US" sz="1800">
                <a:latin typeface="Garamond" panose="02020404030301010803" pitchFamily="18" charset="0"/>
              </a:rPr>
              <a:t> commoners – bourgeoisie (middle class), peasants, city workers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Garamond" panose="02020404030301010803" pitchFamily="18" charset="0"/>
              </a:rPr>
              <a:t>2b.</a:t>
            </a:r>
            <a:r>
              <a:rPr lang="en-US" altLang="en-US" sz="2000">
                <a:latin typeface="Garamond" panose="02020404030301010803" pitchFamily="18" charset="0"/>
              </a:rPr>
              <a:t> What privileges did the First and Second Estates enjoy?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Garamond" panose="02020404030301010803" pitchFamily="18" charset="0"/>
              </a:rPr>
              <a:t>	</a:t>
            </a:r>
            <a:r>
              <a:rPr lang="en-US" altLang="en-US" sz="1800" b="1">
                <a:latin typeface="Garamond" panose="02020404030301010803" pitchFamily="18" charset="0"/>
              </a:rPr>
              <a:t>Higher clergy:</a:t>
            </a:r>
            <a:r>
              <a:rPr lang="en-US" altLang="en-US" sz="1800">
                <a:latin typeface="Garamond" panose="02020404030301010803" pitchFamily="18" charset="0"/>
              </a:rPr>
              <a:t>  lived in luxury – some in Versailles. Owned vast amount of land and paid no taxes.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Garamond" panose="02020404030301010803" pitchFamily="18" charset="0"/>
              </a:rPr>
              <a:t>	</a:t>
            </a:r>
            <a:r>
              <a:rPr lang="en-US" altLang="en-US" sz="1800" b="1">
                <a:latin typeface="Garamond" panose="02020404030301010803" pitchFamily="18" charset="0"/>
              </a:rPr>
              <a:t>Nobility:</a:t>
            </a:r>
            <a:r>
              <a:rPr lang="en-US" altLang="en-US" sz="1800">
                <a:latin typeface="Garamond" panose="02020404030301010803" pitchFamily="18" charset="0"/>
              </a:rPr>
              <a:t> many had great wealth; exempt from most taxes; collected feudal dues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Garamond" panose="02020404030301010803" pitchFamily="18" charset="0"/>
              </a:rPr>
              <a:t>3.</a:t>
            </a:r>
            <a:r>
              <a:rPr lang="en-US" altLang="en-US" sz="2000">
                <a:latin typeface="Garamond" panose="02020404030301010803" pitchFamily="18" charset="0"/>
              </a:rPr>
              <a:t>  List three factors that contributed to the French economic crisis of the 1770’s and 1780’s.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Garamond" panose="02020404030301010803" pitchFamily="18" charset="0"/>
              </a:rPr>
              <a:t>	- poor harvests		- trade regulations (tolls)	- guild monopolies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Garamond" panose="02020404030301010803" pitchFamily="18" charset="0"/>
              </a:rPr>
              <a:t>	- huge debt		- support of American Revolution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Garamond" panose="02020404030301010803" pitchFamily="18" charset="0"/>
              </a:rPr>
              <a:t>	- borrowed money to support Versailles and fight wars in Europe and overseas</a:t>
            </a:r>
            <a:endParaRPr lang="en-GB" altLang="en-US" sz="180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E41E83D4-BC8E-59DE-1CA5-B6E29D5C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0713"/>
            <a:ext cx="4211638" cy="623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FF0000"/>
                </a:solidFill>
                <a:cs typeface="Times New Roman" panose="02020603050405020304" pitchFamily="18" charset="0"/>
              </a:rPr>
              <a:t>C.  The Growing Economic Crises</a:t>
            </a:r>
            <a:endParaRPr lang="en-US" altLang="en-US" sz="160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1600" b="1">
                <a:solidFill>
                  <a:srgbClr val="000000"/>
                </a:solidFill>
                <a:cs typeface="Times New Roman" panose="02020603050405020304" pitchFamily="18" charset="0"/>
              </a:rPr>
              <a:t>1.  In General: 1700’s</a:t>
            </a:r>
            <a:endParaRPr lang="en-US" altLang="en-US" sz="16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economy prospered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population growth – 18 million to 25 million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food surpluses helped textile/mining industries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(mercantilism: export more than you import)</a:t>
            </a:r>
            <a:endParaRPr lang="en-US" altLang="en-US" sz="16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Times New Roman" panose="02020603050405020304" pitchFamily="18" charset="0"/>
              </a:rPr>
              <a:t>	2.  Hardships: 1770’s/80’s</a:t>
            </a:r>
            <a:endParaRPr lang="en-US" altLang="en-US" sz="16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poor harvests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Middle Age regulations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taxing on merchant trade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- monopolies by guilds made it difficult for entrepreneurs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* government debt high and increasing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	- to pay for wars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	- support the Versailles Court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	- American Revolution doubled 	debt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Times New Roman" panose="02020603050405020304" pitchFamily="18" charset="0"/>
              </a:rPr>
              <a:t>		- Louis XVI was not an able ruler</a:t>
            </a:r>
            <a:endParaRPr lang="en-GB" altLang="en-US" sz="16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F0028485-9529-8F01-297B-193D3716B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Garamond" panose="02020404030301010803" pitchFamily="18" charset="0"/>
              </a:rPr>
              <a:t>Notes: Unit Two</a:t>
            </a:r>
            <a:endParaRPr lang="en-GB" altLang="en-US" sz="2400" b="1">
              <a:latin typeface="Garamond" panose="02020404030301010803" pitchFamily="18" charset="0"/>
            </a:endParaRP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49B842C7-1149-20D8-5D9E-39FAB51D1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76250"/>
            <a:ext cx="4643437" cy="623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cs typeface="Times New Roman" panose="02020603050405020304" pitchFamily="18" charset="0"/>
              </a:rPr>
              <a:t>3.  Reform Attempts: 1774-1776</a:t>
            </a:r>
            <a:endParaRPr lang="en-US" altLang="en-US" sz="15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Louis appointed Robert Turgot as finance minister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controlled government financial spending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reduced court expenses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removed internal customs taxes on food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limited power of some guilds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Turgot attempted to tax nobles (a major reform)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	- little success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	- King needed the </a:t>
            </a:r>
            <a:r>
              <a:rPr lang="en-US" altLang="en-US" sz="1500" u="sng">
                <a:solidFill>
                  <a:srgbClr val="000000"/>
                </a:solidFill>
                <a:cs typeface="Times New Roman" panose="02020603050405020304" pitchFamily="18" charset="0"/>
              </a:rPr>
              <a:t>parlements</a:t>
            </a: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 to 	approve this tax but they were 	controlled by nobles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	- </a:t>
            </a:r>
            <a:r>
              <a:rPr lang="en-US" altLang="en-US" sz="1500" u="sng">
                <a:solidFill>
                  <a:srgbClr val="000000"/>
                </a:solidFill>
                <a:cs typeface="Times New Roman" panose="02020603050405020304" pitchFamily="18" charset="0"/>
              </a:rPr>
              <a:t>Nobles of the Robe</a:t>
            </a: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 rejected the 	idea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	- King dismissed Turgot in 1776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 b="1">
                <a:solidFill>
                  <a:srgbClr val="000000"/>
                </a:solidFill>
                <a:cs typeface="Times New Roman" panose="02020603050405020304" pitchFamily="18" charset="0"/>
              </a:rPr>
              <a:t>4.  The Writing on the Wall:  1776-1788</a:t>
            </a:r>
            <a:endParaRPr lang="en-US" altLang="en-US" sz="15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government secured new bank loans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helped only for a little while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- 1786: bankers refused to lend more money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- 1787 and 1788: had poor harvests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bread shortages upset people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Louis went to Parlements for a new tax, his wishes were rejected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Louis called for the Estates General to meet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The Estates General represented all three estates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500">
                <a:solidFill>
                  <a:srgbClr val="000000"/>
                </a:solidFill>
                <a:cs typeface="Times New Roman" panose="02020603050405020304" pitchFamily="18" charset="0"/>
              </a:rPr>
              <a:t>	- Louis hoped to win support for reforms that would restore economic stability</a:t>
            </a:r>
            <a:endParaRPr lang="en-GB" altLang="en-US" sz="15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58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58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58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58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584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48D0A6C-B28F-1CFD-3322-B84804E79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Garamond" panose="02020404030301010803" pitchFamily="18" charset="0"/>
              </a:rPr>
              <a:t>Definitions</a:t>
            </a:r>
            <a:endParaRPr lang="en-GB" altLang="en-US">
              <a:latin typeface="Garamond" panose="02020404030301010803" pitchFamily="18" charset="0"/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E0CE929-4CDB-5A55-8410-886B306F7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700213"/>
            <a:ext cx="7661275" cy="4395787"/>
          </a:xfrm>
        </p:spPr>
        <p:txBody>
          <a:bodyPr/>
          <a:lstStyle/>
          <a:p>
            <a:r>
              <a:rPr lang="en-US" altLang="en-US" sz="2000"/>
              <a:t>Grievances</a:t>
            </a:r>
          </a:p>
          <a:p>
            <a:pPr lvl="1"/>
            <a:r>
              <a:rPr lang="en-US" altLang="en-US" sz="1800"/>
              <a:t>Small to moderate political, economic, or social complaints</a:t>
            </a:r>
          </a:p>
          <a:p>
            <a:r>
              <a:rPr lang="en-US" altLang="en-US" sz="2000"/>
              <a:t>Crisis</a:t>
            </a:r>
          </a:p>
          <a:p>
            <a:pPr lvl="1"/>
            <a:r>
              <a:rPr lang="en-US" altLang="en-US" sz="1800"/>
              <a:t>Extreme events or complaints which can threaten political, economic, or social stability</a:t>
            </a:r>
          </a:p>
          <a:p>
            <a:r>
              <a:rPr lang="en-US" altLang="en-US" sz="2000"/>
              <a:t>Reforms</a:t>
            </a:r>
          </a:p>
          <a:p>
            <a:pPr lvl="1"/>
            <a:r>
              <a:rPr lang="en-US" altLang="en-US" sz="1800"/>
              <a:t>Improvement by change which leaves old political and social system basically intact</a:t>
            </a:r>
          </a:p>
          <a:p>
            <a:r>
              <a:rPr lang="en-US" altLang="en-US" sz="2000"/>
              <a:t>Revolution</a:t>
            </a:r>
          </a:p>
          <a:p>
            <a:pPr lvl="1"/>
            <a:r>
              <a:rPr lang="en-US" altLang="en-US" sz="1800"/>
              <a:t>A sudden profound change which destroys the old political and social system</a:t>
            </a:r>
          </a:p>
          <a:p>
            <a:endParaRPr lang="en-GB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>
            <a:extLst>
              <a:ext uri="{FF2B5EF4-FFF2-40B4-BE49-F238E27FC236}">
                <a16:creationId xmlns:a16="http://schemas.microsoft.com/office/drawing/2014/main" id="{ACB19F36-F789-6628-0249-695AD4777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0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>
                <a:latin typeface="Garamond" panose="02020404030301010803" pitchFamily="18" charset="0"/>
              </a:rPr>
              <a:t>What were the main causes of the French Revolution?</a:t>
            </a:r>
            <a:endParaRPr lang="en-GB" altLang="en-US" sz="2700" b="1">
              <a:latin typeface="Garamond" panose="02020404030301010803" pitchFamily="18" charset="0"/>
            </a:endParaRPr>
          </a:p>
        </p:txBody>
      </p:sp>
      <p:graphicFrame>
        <p:nvGraphicFramePr>
          <p:cNvPr id="36896" name="Group 32">
            <a:extLst>
              <a:ext uri="{FF2B5EF4-FFF2-40B4-BE49-F238E27FC236}">
                <a16:creationId xmlns:a16="http://schemas.microsoft.com/office/drawing/2014/main" id="{7FFF4966-8F2C-3825-9B3F-20A12419D49D}"/>
              </a:ext>
            </a:extLst>
          </p:cNvPr>
          <p:cNvGraphicFramePr>
            <a:graphicFrameLocks noGrp="1"/>
          </p:cNvGraphicFramePr>
          <p:nvPr/>
        </p:nvGraphicFramePr>
        <p:xfrm>
          <a:off x="0" y="522288"/>
          <a:ext cx="9144000" cy="6335712"/>
        </p:xfrm>
        <a:graphic>
          <a:graphicData uri="http://schemas.openxmlformats.org/drawingml/2006/table">
            <a:tbl>
              <a:tblPr/>
              <a:tblGrid>
                <a:gridCol w="3635375">
                  <a:extLst>
                    <a:ext uri="{9D8B030D-6E8A-4147-A177-3AD203B41FA5}">
                      <a16:colId xmlns:a16="http://schemas.microsoft.com/office/drawing/2014/main" val="3762456766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1227610157"/>
                    </a:ext>
                  </a:extLst>
                </a:gridCol>
                <a:gridCol w="2700337">
                  <a:extLst>
                    <a:ext uri="{9D8B030D-6E8A-4147-A177-3AD203B41FA5}">
                      <a16:colId xmlns:a16="http://schemas.microsoft.com/office/drawing/2014/main" val="207410446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Grievances</a:t>
                      </a:r>
                      <a:endParaRPr kumimoji="0" lang="en-GB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Crisis</a:t>
                      </a:r>
                      <a:endParaRPr kumimoji="0" lang="en-GB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Failed Reforms</a:t>
                      </a:r>
                      <a:endParaRPr kumimoji="0" lang="en-GB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109583"/>
                  </a:ext>
                </a:extLst>
              </a:tr>
              <a:tr h="5903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067312"/>
                  </a:ext>
                </a:extLst>
              </a:tr>
            </a:tbl>
          </a:graphicData>
        </a:graphic>
      </p:graphicFrame>
      <p:sp>
        <p:nvSpPr>
          <p:cNvPr id="36891" name="Text Box 27">
            <a:extLst>
              <a:ext uri="{FF2B5EF4-FFF2-40B4-BE49-F238E27FC236}">
                <a16:creationId xmlns:a16="http://schemas.microsoft.com/office/drawing/2014/main" id="{9C37EEF6-9333-907B-8B62-F1B7915B7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52513"/>
            <a:ext cx="3635375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/>
              <a:t>- monarch had absolute power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First and Second Estates had many privileges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clergy collected tithes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church owned much land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many nobles enjoyed great wealth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only nobles could become army officers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only nobles could hold high church offices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nobles collected feudal dues from peasants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Third Estate paid most taxes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peasants had to perform unpaid services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peasants had to pay taxes, tithes, and rents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peasants were forbidden to kill animals that ate their crops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nobles damaged crops by hunting</a:t>
            </a:r>
          </a:p>
          <a:p>
            <a:pPr>
              <a:spcBef>
                <a:spcPct val="50000"/>
              </a:spcBef>
            </a:pPr>
            <a:r>
              <a:rPr lang="en-US" altLang="en-US" sz="1400"/>
              <a:t>- city workers suffered from inflation</a:t>
            </a:r>
            <a:endParaRPr lang="en-GB" altLang="en-US" sz="1400"/>
          </a:p>
        </p:txBody>
      </p:sp>
      <p:sp>
        <p:nvSpPr>
          <p:cNvPr id="36892" name="Text Box 28">
            <a:extLst>
              <a:ext uri="{FF2B5EF4-FFF2-40B4-BE49-F238E27FC236}">
                <a16:creationId xmlns:a16="http://schemas.microsoft.com/office/drawing/2014/main" id="{2CC0F786-CF72-F171-8338-C19340884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1052513"/>
            <a:ext cx="2663825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- in 1770’s, economic activity slowed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poor harvests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regulations from Middle Ages hampered trade and manufacturing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many custom duties within France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entrepreneurs could not set up businesses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huge government debt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bankers refused to lend more money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bread shortages</a:t>
            </a:r>
            <a:endParaRPr lang="en-GB" altLang="en-US" sz="1600"/>
          </a:p>
        </p:txBody>
      </p:sp>
      <p:sp>
        <p:nvSpPr>
          <p:cNvPr id="36893" name="Text Box 29">
            <a:extLst>
              <a:ext uri="{FF2B5EF4-FFF2-40B4-BE49-F238E27FC236}">
                <a16:creationId xmlns:a16="http://schemas.microsoft.com/office/drawing/2014/main" id="{F78734A3-811D-BEBB-C0D8-4C0C33CB5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1052513"/>
            <a:ext cx="2627312" cy="217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- King Louis didn’t back his ministers’ reforms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nobles didn’t allow themselves to be taxed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nobles felt only “lower classes” should be taxed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- King dismissed Turgot</a:t>
            </a:r>
            <a:endParaRPr lang="en-GB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6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6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6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6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6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6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6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6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6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6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6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6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6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6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6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36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36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36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36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36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36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2093</Words>
  <Application>Microsoft Office PowerPoint</Application>
  <PresentationFormat>On-screen Show (4:3)</PresentationFormat>
  <Paragraphs>301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Wingdings</vt:lpstr>
      <vt:lpstr>Garamond</vt:lpstr>
      <vt:lpstr>Axis</vt:lpstr>
      <vt:lpstr>Default Design</vt:lpstr>
      <vt:lpstr>Unit Two The French Revolution and Napoleon</vt:lpstr>
      <vt:lpstr>Economy</vt:lpstr>
      <vt:lpstr>Economy</vt:lpstr>
      <vt:lpstr>Notes: Unit Two The French Revolution and Napoleon</vt:lpstr>
      <vt:lpstr>Images</vt:lpstr>
      <vt:lpstr>Section Review: page 26</vt:lpstr>
      <vt:lpstr>PowerPoint Presentation</vt:lpstr>
      <vt:lpstr>Definitions</vt:lpstr>
      <vt:lpstr>PowerPoint Presentation</vt:lpstr>
      <vt:lpstr>Unit Two The French Revolution and Napoleon</vt:lpstr>
      <vt:lpstr>Define</vt:lpstr>
      <vt:lpstr>PowerPoint Presentation</vt:lpstr>
      <vt:lpstr>Section Review: page 30</vt:lpstr>
      <vt:lpstr>What significance did the main events play during the course of the French Revolution?</vt:lpstr>
      <vt:lpstr>PowerPoint Presentation</vt:lpstr>
    </vt:vector>
  </TitlesOfParts>
  <Company>MENELAUS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Two The French Revolution and Napoleon</dc:title>
  <dc:creator>DELI</dc:creator>
  <cp:lastModifiedBy>Nayan GRIFFITHS</cp:lastModifiedBy>
  <cp:revision>48</cp:revision>
  <dcterms:created xsi:type="dcterms:W3CDTF">2008-07-30T02:19:57Z</dcterms:created>
  <dcterms:modified xsi:type="dcterms:W3CDTF">2023-06-06T10:51:08Z</dcterms:modified>
</cp:coreProperties>
</file>